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9"/>
  </p:notesMasterIdLst>
  <p:sldIdLst>
    <p:sldId id="256" r:id="rId2"/>
    <p:sldId id="258" r:id="rId3"/>
    <p:sldId id="257" r:id="rId4"/>
    <p:sldId id="285" r:id="rId5"/>
    <p:sldId id="287" r:id="rId6"/>
    <p:sldId id="286" r:id="rId7"/>
    <p:sldId id="305" r:id="rId8"/>
    <p:sldId id="288" r:id="rId9"/>
    <p:sldId id="292" r:id="rId10"/>
    <p:sldId id="291" r:id="rId11"/>
    <p:sldId id="289" r:id="rId12"/>
    <p:sldId id="290" r:id="rId13"/>
    <p:sldId id="293" r:id="rId14"/>
    <p:sldId id="259" r:id="rId15"/>
    <p:sldId id="261" r:id="rId16"/>
    <p:sldId id="297" r:id="rId17"/>
    <p:sldId id="298" r:id="rId18"/>
    <p:sldId id="299" r:id="rId19"/>
    <p:sldId id="300" r:id="rId20"/>
    <p:sldId id="301" r:id="rId21"/>
    <p:sldId id="302" r:id="rId22"/>
    <p:sldId id="284" r:id="rId23"/>
    <p:sldId id="262" r:id="rId24"/>
    <p:sldId id="303" r:id="rId25"/>
    <p:sldId id="304" r:id="rId26"/>
    <p:sldId id="278" r:id="rId27"/>
    <p:sldId id="279" r:id="rId28"/>
  </p:sldIdLst>
  <p:sldSz cx="9144000" cy="5143500" type="screen16x9"/>
  <p:notesSz cx="6858000" cy="9144000"/>
  <p:embeddedFontLst>
    <p:embeddedFont>
      <p:font typeface="Arvo" panose="02000000000000000000" pitchFamily="2" charset="77"/>
      <p:regular r:id="rId30"/>
      <p:bold r:id="rId31"/>
      <p:italic r:id="rId32"/>
      <p:bold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mbria Math" panose="02040503050406030204" pitchFamily="18" charset="0"/>
      <p:regular r:id="rId38"/>
    </p:embeddedFont>
    <p:embeddedFont>
      <p:font typeface="Garamond" panose="02020404030301010803" pitchFamily="18" charset="0"/>
      <p:regular r:id="rId39"/>
      <p:bold r:id="rId40"/>
      <p:italic r:id="rId41"/>
    </p:embeddedFont>
    <p:embeddedFont>
      <p:font typeface="Roboto Condensed" panose="02000000000000000000" pitchFamily="2" charset="0"/>
      <p:regular r:id="rId42"/>
      <p:bold r:id="rId43"/>
      <p:italic r:id="rId44"/>
      <p:boldItalic r:id="rId45"/>
    </p:embeddedFont>
    <p:embeddedFont>
      <p:font typeface="Roboto Condensed Light" panose="02000000000000000000" pitchFamily="2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FC696E-F234-4ECE-956C-3C039D29DC85}">
  <a:tblStyle styleId="{C5FC696E-F234-4ECE-956C-3C039D29DC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59"/>
    <p:restoredTop sz="94663"/>
  </p:normalViewPr>
  <p:slideViewPr>
    <p:cSldViewPr snapToGrid="0" snapToObjects="1">
      <p:cViewPr varScale="1">
        <p:scale>
          <a:sx n="156" d="100"/>
          <a:sy n="156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Time (s)</c:v>
                </c:pt>
              </c:strCache>
            </c:strRef>
          </c:tx>
          <c:spPr>
            <a:ln w="22225" cap="rnd">
              <a:solidFill>
                <a:schemeClr val="accent1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1"/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Depth 2</c:v>
                </c:pt>
                <c:pt idx="1">
                  <c:v>Depth 3</c:v>
                </c:pt>
                <c:pt idx="2">
                  <c:v>Depth 4</c:v>
                </c:pt>
                <c:pt idx="3">
                  <c:v>Depth 5</c:v>
                </c:pt>
                <c:pt idx="4">
                  <c:v>Depth 6</c:v>
                </c:pt>
                <c:pt idx="5">
                  <c:v>Depth 7</c:v>
                </c:pt>
                <c:pt idx="6">
                  <c:v>Depth 8</c:v>
                </c:pt>
                <c:pt idx="7">
                  <c:v>Depth 10</c:v>
                </c:pt>
                <c:pt idx="8">
                  <c:v>Depth 11</c:v>
                </c:pt>
                <c:pt idx="9">
                  <c:v>Depth 12</c:v>
                </c:pt>
                <c:pt idx="10">
                  <c:v>Depth 13</c:v>
                </c:pt>
                <c:pt idx="11">
                  <c:v>Depth 14</c:v>
                </c:pt>
                <c:pt idx="12">
                  <c:v>Depth 15</c:v>
                </c:pt>
              </c:strCache>
            </c:str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1.7000000000000001E-2</c:v>
                </c:pt>
                <c:pt idx="1">
                  <c:v>3.2000000000000001E-2</c:v>
                </c:pt>
                <c:pt idx="2">
                  <c:v>6.5000000000000002E-2</c:v>
                </c:pt>
                <c:pt idx="3">
                  <c:v>0.13</c:v>
                </c:pt>
                <c:pt idx="4">
                  <c:v>0.34</c:v>
                </c:pt>
                <c:pt idx="5">
                  <c:v>0.66</c:v>
                </c:pt>
                <c:pt idx="6">
                  <c:v>1.39</c:v>
                </c:pt>
                <c:pt idx="7">
                  <c:v>5.57</c:v>
                </c:pt>
                <c:pt idx="8">
                  <c:v>10.4</c:v>
                </c:pt>
                <c:pt idx="9">
                  <c:v>26.22</c:v>
                </c:pt>
                <c:pt idx="10">
                  <c:v>54.57</c:v>
                </c:pt>
                <c:pt idx="11">
                  <c:v>147.11000000000001</c:v>
                </c:pt>
                <c:pt idx="12">
                  <c:v>361.44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320-9D4A-98FA-04364236B910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73150175"/>
        <c:axId val="191451055"/>
      </c:lineChart>
      <c:catAx>
        <c:axId val="7315017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451055"/>
        <c:crosses val="autoZero"/>
        <c:auto val="1"/>
        <c:lblAlgn val="ctr"/>
        <c:lblOffset val="100"/>
        <c:noMultiLvlLbl val="0"/>
      </c:catAx>
      <c:valAx>
        <c:axId val="1914510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1501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jpg>
</file>

<file path=ppt/media/image11.jpg>
</file>

<file path=ppt/media/image12.png>
</file>

<file path=ppt/media/image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5364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23102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613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78701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0507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17073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64965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3359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2346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6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83" name="Google Shape;83;p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Google Shape;84;p6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Google Shape;87;p6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Google Shape;88;p6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Google Shape;90;p6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91" name="Google Shape;91;p6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1" name="Google Shape;101;p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8550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71719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6" r:id="rId3"/>
    <p:sldLayoutId id="2147483658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https://camo.githubusercontent.com/1971c0a4f776fb5351c765c37e59630c83cabd52/68747470733a2f2f7777772e707967616d652e6f72672f696d616765732f6c6f676f2e706e67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idhajihassani/CGtheory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 Four:</a:t>
            </a:r>
            <a:br>
              <a:rPr lang="en" dirty="0"/>
            </a:br>
            <a:r>
              <a:rPr lang="en" sz="2800" dirty="0"/>
              <a:t>Player, Solver, &amp; Visualizer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9EC350-BEAE-834C-A8AA-9CEA5F0F3891}"/>
              </a:ext>
            </a:extLst>
          </p:cNvPr>
          <p:cNvSpPr/>
          <p:nvPr/>
        </p:nvSpPr>
        <p:spPr>
          <a:xfrm>
            <a:off x="6858000" y="3397796"/>
            <a:ext cx="4572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dirty="0"/>
              <a:t>Mikael Sabuhi</a:t>
            </a:r>
          </a:p>
          <a:p>
            <a:r>
              <a:rPr lang="en" dirty="0"/>
              <a:t>Omid Hajihassani</a:t>
            </a:r>
          </a:p>
          <a:p>
            <a:endParaRPr lang="en" dirty="0"/>
          </a:p>
          <a:p>
            <a:endParaRPr lang="en" dirty="0"/>
          </a:p>
          <a:p>
            <a:r>
              <a:rPr lang="en" dirty="0"/>
              <a:t>April 2019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0F5B5-C402-9744-B3CD-267198F2C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Minimax vs. </a:t>
            </a:r>
            <a:r>
              <a:rPr lang="en-US" dirty="0" err="1"/>
              <a:t>Negamax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5C4BF-39CC-C34D-8DAB-1FC0D1F5B3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Minimax: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3BAD2B-9538-F445-9137-CE2BC58CA8DF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 err="1"/>
              <a:t>Negamax</a:t>
            </a:r>
            <a:r>
              <a:rPr lang="en-US" dirty="0"/>
              <a:t>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3E6C70-A989-6747-B7DD-265B484B83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0A699F-6F69-2E44-AC2F-30F71E357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209" y="2197538"/>
            <a:ext cx="3537914" cy="20647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A5342D-E223-7847-B2AC-D73B557FDF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7423" y="2467913"/>
            <a:ext cx="2667000" cy="1524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6EAA675-217E-E84D-B613-704E006BBC47}"/>
              </a:ext>
            </a:extLst>
          </p:cNvPr>
          <p:cNvSpPr txBox="1"/>
          <p:nvPr/>
        </p:nvSpPr>
        <p:spPr>
          <a:xfrm>
            <a:off x="2052489" y="3076024"/>
            <a:ext cx="388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B47E70-BD4D-3B41-973B-1B305776CA31}"/>
              </a:ext>
            </a:extLst>
          </p:cNvPr>
          <p:cNvSpPr txBox="1"/>
          <p:nvPr/>
        </p:nvSpPr>
        <p:spPr>
          <a:xfrm>
            <a:off x="3321569" y="3063498"/>
            <a:ext cx="388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8200BE-F80B-DD4D-A394-9CEC70677BDB}"/>
              </a:ext>
            </a:extLst>
          </p:cNvPr>
          <p:cNvSpPr txBox="1"/>
          <p:nvPr/>
        </p:nvSpPr>
        <p:spPr>
          <a:xfrm>
            <a:off x="2647253" y="2351604"/>
            <a:ext cx="388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327107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5EA5E-A7A9-3547-81CE-F9898AA75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difficulty of Connect Four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9ABAACDA-4389-A14D-8F6D-9D9A4860A54E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14275" y="1537988"/>
                <a:ext cx="7617456" cy="2724300"/>
              </a:xfrm>
            </p:spPr>
            <p:txBody>
              <a:bodyPr/>
              <a:lstStyle/>
              <a:p>
                <a:r>
                  <a:rPr lang="en-US" dirty="0"/>
                  <a:t>Connect Four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6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7</m:t>
                    </m:r>
                  </m:oMath>
                </a14:m>
                <a:r>
                  <a:rPr lang="en-US" dirty="0"/>
                  <a:t> board has roughly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4.5</m:t>
                    </m:r>
                  </m:oMath>
                </a14:m>
                <a:r>
                  <a:rPr lang="en-US" dirty="0"/>
                  <a:t> Trillion different positions.</a:t>
                </a:r>
              </a:p>
              <a:p>
                <a:r>
                  <a:rPr lang="en-US" dirty="0"/>
                  <a:t>Hence, brute-force approaches were not possible at first to solve the Connect Four.</a:t>
                </a:r>
              </a:p>
              <a:p>
                <a:r>
                  <a:rPr lang="en-US" dirty="0"/>
                  <a:t>However, nowadays it is possible to perform these amount of brute-force search.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9ABAACDA-4389-A14D-8F6D-9D9A4860A5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14275" y="1537988"/>
                <a:ext cx="7617456" cy="272430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B44C86-9B21-D640-A575-5B22C65D1D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660342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642D5-E9F8-5F4A-A896-5A79A0729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implementations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BC9A58-EEEA-014C-B391-6E1D875B39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537988"/>
            <a:ext cx="5258400" cy="2724300"/>
          </a:xfrm>
        </p:spPr>
        <p:txBody>
          <a:bodyPr/>
          <a:lstStyle/>
          <a:p>
            <a:r>
              <a:rPr lang="en-US" dirty="0"/>
              <a:t>Implementations:</a:t>
            </a:r>
          </a:p>
          <a:p>
            <a:pPr lvl="1"/>
            <a:r>
              <a:rPr lang="en-US" dirty="0"/>
              <a:t>Plain </a:t>
            </a:r>
            <a:r>
              <a:rPr lang="en-US" dirty="0" err="1"/>
              <a:t>Negamax</a:t>
            </a:r>
            <a:r>
              <a:rPr lang="en-US" dirty="0"/>
              <a:t> search.</a:t>
            </a:r>
          </a:p>
          <a:p>
            <a:pPr lvl="1"/>
            <a:r>
              <a:rPr lang="en-US" dirty="0" err="1"/>
              <a:t>Negamax</a:t>
            </a:r>
            <a:r>
              <a:rPr lang="en-US" dirty="0"/>
              <a:t> search with Alpha-beta pruning.</a:t>
            </a:r>
          </a:p>
          <a:p>
            <a:pPr lvl="1"/>
            <a:r>
              <a:rPr lang="en-US" dirty="0" err="1"/>
              <a:t>Negamax</a:t>
            </a:r>
            <a:r>
              <a:rPr lang="en-US" dirty="0"/>
              <a:t> search with Alpha-beta pruning and move-ordering.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9ED423-6FD7-C140-B557-41D098B7E8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0331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EB1CB-E64E-444F-A073-E76DDB45F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of methods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40F4-7913-CB4B-A63F-B9E89FDCD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537988"/>
            <a:ext cx="7302591" cy="2724300"/>
          </a:xfrm>
        </p:spPr>
        <p:txBody>
          <a:bodyPr/>
          <a:lstStyle/>
          <a:p>
            <a:r>
              <a:rPr lang="en-US" dirty="0"/>
              <a:t>We have used the number of searched nodes per second for evaluation:</a:t>
            </a:r>
          </a:p>
          <a:p>
            <a:pPr lvl="1"/>
            <a:r>
              <a:rPr lang="en-US" dirty="0" err="1"/>
              <a:t>Negamax</a:t>
            </a:r>
            <a:r>
              <a:rPr lang="en-US" dirty="0"/>
              <a:t> + Alpha-beta + M/O: Searches </a:t>
            </a:r>
            <a:r>
              <a:rPr lang="en-CA" dirty="0"/>
              <a:t>24397</a:t>
            </a:r>
            <a:r>
              <a:rPr lang="en-US" dirty="0"/>
              <a:t> in </a:t>
            </a:r>
            <a:r>
              <a:rPr lang="en-CA" dirty="0"/>
              <a:t>6.642 Seconds. 4Kpos/sec which searches the entire space.</a:t>
            </a:r>
          </a:p>
          <a:p>
            <a:pPr lvl="1"/>
            <a:r>
              <a:rPr lang="en-US" dirty="0" err="1"/>
              <a:t>Negamax</a:t>
            </a:r>
            <a:r>
              <a:rPr lang="en-US" dirty="0"/>
              <a:t> + Alpha-beta: Searches </a:t>
            </a:r>
            <a:r>
              <a:rPr lang="en-CA" dirty="0"/>
              <a:t>26277 </a:t>
            </a:r>
            <a:r>
              <a:rPr lang="en-US" dirty="0"/>
              <a:t>in </a:t>
            </a:r>
            <a:r>
              <a:rPr lang="en-CA" dirty="0"/>
              <a:t>8.465 Seconds. 3Kpos/sec which searches the entire space.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Negamax</a:t>
            </a:r>
            <a:r>
              <a:rPr lang="en-US" dirty="0"/>
              <a:t> + Alpha-beta + M/O outperforms </a:t>
            </a:r>
            <a:r>
              <a:rPr lang="en-US" dirty="0" err="1"/>
              <a:t>Negamax</a:t>
            </a:r>
            <a:r>
              <a:rPr lang="en-US" dirty="0"/>
              <a:t> + Alpha-beta by 1.07 percent which is roughly 7 percent improvement.</a:t>
            </a:r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EA250-EA7A-5645-AC6B-1C2EC1B234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015684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GUI ( Visualizer )</a:t>
            </a:r>
            <a:endParaRPr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Quick Overview of the GUI</a:t>
            </a:r>
            <a:endParaRPr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105359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7" descr="Related image">
            <a:extLst>
              <a:ext uri="{FF2B5EF4-FFF2-40B4-BE49-F238E27FC236}">
                <a16:creationId xmlns:a16="http://schemas.microsoft.com/office/drawing/2014/main" id="{E753B03A-A1BB-854C-A508-A8B8DDF21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924" y="3200401"/>
            <a:ext cx="5382456" cy="2127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Pygame</a:t>
            </a:r>
            <a:r>
              <a:rPr lang="en-US" dirty="0"/>
              <a:t> Library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Is a Free and Open Source Python Library</a:t>
            </a:r>
            <a:endParaRPr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A good choice for 2D board Games</a:t>
            </a:r>
            <a:endParaRPr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▰"/>
            </a:pP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2">
            <a:extLst>
              <a:ext uri="{FF2B5EF4-FFF2-40B4-BE49-F238E27FC236}">
                <a16:creationId xmlns:a16="http://schemas.microsoft.com/office/drawing/2014/main" id="{78F60DF3-E99C-AD4C-ADDD-8F67863DF8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9432" y="324422"/>
            <a:ext cx="5240709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568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70058-D7CA-1C41-BF3F-863E860ED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 Mode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C58EA-5A74-CE48-9E56-AF16DFF91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7757" y="1378257"/>
            <a:ext cx="6132600" cy="3145500"/>
          </a:xfrm>
        </p:spPr>
        <p:txBody>
          <a:bodyPr/>
          <a:lstStyle/>
          <a:p>
            <a:r>
              <a:rPr lang="en-US" dirty="0"/>
              <a:t>Manual Player</a:t>
            </a:r>
          </a:p>
          <a:p>
            <a:r>
              <a:rPr lang="en-US" dirty="0"/>
              <a:t>Random Player</a:t>
            </a:r>
          </a:p>
          <a:p>
            <a:r>
              <a:rPr lang="en-US" dirty="0"/>
              <a:t>Greedy Player</a:t>
            </a:r>
          </a:p>
          <a:p>
            <a:r>
              <a:rPr lang="en-US" dirty="0" err="1"/>
              <a:t>NegaMax</a:t>
            </a:r>
            <a:r>
              <a:rPr lang="en-US" dirty="0"/>
              <a:t> Player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679D8E-408F-E34F-B22E-1EC714B586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DA30D9-D582-114D-8781-6DA1E647158E}"/>
              </a:ext>
            </a:extLst>
          </p:cNvPr>
          <p:cNvPicPr/>
          <p:nvPr/>
        </p:nvPicPr>
        <p:blipFill rotWithShape="1">
          <a:blip r:embed="rId2"/>
          <a:srcRect l="778" r="854" b="1801"/>
          <a:stretch/>
        </p:blipFill>
        <p:spPr bwMode="auto">
          <a:xfrm>
            <a:off x="3397618" y="1378257"/>
            <a:ext cx="3855011" cy="31455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Google Shape;618;p37">
            <a:extLst>
              <a:ext uri="{FF2B5EF4-FFF2-40B4-BE49-F238E27FC236}">
                <a16:creationId xmlns:a16="http://schemas.microsoft.com/office/drawing/2014/main" id="{C30D8D38-13BD-CC41-A6B4-FA0F9CCEA751}"/>
              </a:ext>
            </a:extLst>
          </p:cNvPr>
          <p:cNvSpPr/>
          <p:nvPr/>
        </p:nvSpPr>
        <p:spPr>
          <a:xfrm>
            <a:off x="337757" y="619743"/>
            <a:ext cx="303511" cy="303511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5642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70058-D7CA-1C41-BF3F-863E860ED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Player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C58EA-5A74-CE48-9E56-AF16DFF91F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Players Decide Which one goes first and they take alternative turns.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679D8E-408F-E34F-B22E-1EC714B586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grpSp>
        <p:nvGrpSpPr>
          <p:cNvPr id="5" name="Google Shape;239;p16">
            <a:extLst>
              <a:ext uri="{FF2B5EF4-FFF2-40B4-BE49-F238E27FC236}">
                <a16:creationId xmlns:a16="http://schemas.microsoft.com/office/drawing/2014/main" id="{FAF45F5C-FC79-514C-9988-ED0A32AC83B2}"/>
              </a:ext>
            </a:extLst>
          </p:cNvPr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6" name="Google Shape;240;p16">
              <a:extLst>
                <a:ext uri="{FF2B5EF4-FFF2-40B4-BE49-F238E27FC236}">
                  <a16:creationId xmlns:a16="http://schemas.microsoft.com/office/drawing/2014/main" id="{B641303D-ABF6-E84A-8B7A-8C54E29EF0E8}"/>
                </a:ext>
              </a:extLst>
            </p:cNvPr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41;p16">
              <a:extLst>
                <a:ext uri="{FF2B5EF4-FFF2-40B4-BE49-F238E27FC236}">
                  <a16:creationId xmlns:a16="http://schemas.microsoft.com/office/drawing/2014/main" id="{5C1CC65E-CE7F-8F4D-A96A-A8309FC062BE}"/>
                </a:ext>
              </a:extLst>
            </p:cNvPr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42;p16">
              <a:extLst>
                <a:ext uri="{FF2B5EF4-FFF2-40B4-BE49-F238E27FC236}">
                  <a16:creationId xmlns:a16="http://schemas.microsoft.com/office/drawing/2014/main" id="{F185A9B8-E460-7648-A409-A032A360EE74}"/>
                </a:ext>
              </a:extLst>
            </p:cNvPr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3;p16">
              <a:extLst>
                <a:ext uri="{FF2B5EF4-FFF2-40B4-BE49-F238E27FC236}">
                  <a16:creationId xmlns:a16="http://schemas.microsoft.com/office/drawing/2014/main" id="{1D7FEE80-361C-824C-B99A-091490F4FAA0}"/>
                </a:ext>
              </a:extLst>
            </p:cNvPr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6126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70058-D7CA-1C41-BF3F-863E860ED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Player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C58EA-5A74-CE48-9E56-AF16DFF91F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Computer Randomly selects a column to play from ( 1 </a:t>
            </a:r>
            <a:r>
              <a:rPr lang="en-US"/>
              <a:t>to 7 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679D8E-408F-E34F-B22E-1EC714B586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grpSp>
        <p:nvGrpSpPr>
          <p:cNvPr id="5" name="Google Shape;239;p16">
            <a:extLst>
              <a:ext uri="{FF2B5EF4-FFF2-40B4-BE49-F238E27FC236}">
                <a16:creationId xmlns:a16="http://schemas.microsoft.com/office/drawing/2014/main" id="{70F2809C-407C-0B4D-AE37-BCCAE54EC4E8}"/>
              </a:ext>
            </a:extLst>
          </p:cNvPr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6" name="Google Shape;240;p16">
              <a:extLst>
                <a:ext uri="{FF2B5EF4-FFF2-40B4-BE49-F238E27FC236}">
                  <a16:creationId xmlns:a16="http://schemas.microsoft.com/office/drawing/2014/main" id="{84C636C5-95CC-7F48-8435-2DF6BA9FA9F2}"/>
                </a:ext>
              </a:extLst>
            </p:cNvPr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41;p16">
              <a:extLst>
                <a:ext uri="{FF2B5EF4-FFF2-40B4-BE49-F238E27FC236}">
                  <a16:creationId xmlns:a16="http://schemas.microsoft.com/office/drawing/2014/main" id="{0C37AC8D-F795-0F40-B32F-4C311C43DCC9}"/>
                </a:ext>
              </a:extLst>
            </p:cNvPr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42;p16">
              <a:extLst>
                <a:ext uri="{FF2B5EF4-FFF2-40B4-BE49-F238E27FC236}">
                  <a16:creationId xmlns:a16="http://schemas.microsoft.com/office/drawing/2014/main" id="{47ACDFD9-29A4-9948-A9F8-9152B7631585}"/>
                </a:ext>
              </a:extLst>
            </p:cNvPr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3;p16">
              <a:extLst>
                <a:ext uri="{FF2B5EF4-FFF2-40B4-BE49-F238E27FC236}">
                  <a16:creationId xmlns:a16="http://schemas.microsoft.com/office/drawing/2014/main" id="{983B0491-5931-3040-9F1E-F97C50803FE2}"/>
                </a:ext>
              </a:extLst>
            </p:cNvPr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1297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Greedy Player 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4" y="1327350"/>
            <a:ext cx="6616835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Two Goals :</a:t>
            </a:r>
          </a:p>
          <a:p>
            <a:pPr lvl="1">
              <a:spcBef>
                <a:spcPts val="0"/>
              </a:spcBef>
              <a:buChar char="▰"/>
            </a:pPr>
            <a:r>
              <a:rPr lang="en-US" dirty="0"/>
              <a:t>Maximize her score</a:t>
            </a:r>
          </a:p>
          <a:p>
            <a:pPr lvl="1">
              <a:spcBef>
                <a:spcPts val="0"/>
              </a:spcBef>
              <a:buChar char="▰"/>
            </a:pPr>
            <a:r>
              <a:rPr lang="en-US" dirty="0"/>
              <a:t>Prevent Opponent From Maximizing his Score</a:t>
            </a:r>
            <a:endParaRPr dirty="0"/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We need some features to extract</a:t>
            </a: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2">
            <a:extLst>
              <a:ext uri="{FF2B5EF4-FFF2-40B4-BE49-F238E27FC236}">
                <a16:creationId xmlns:a16="http://schemas.microsoft.com/office/drawing/2014/main" id="{78F60DF3-E99C-AD4C-ADDD-8F67863DF8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9432" y="324422"/>
            <a:ext cx="5240709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90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"/>
          <p:cNvSpPr txBox="1">
            <a:spLocks noGrp="1"/>
          </p:cNvSpPr>
          <p:nvPr>
            <p:ph type="ctrTitle" idx="4294967295"/>
          </p:nvPr>
        </p:nvSpPr>
        <p:spPr>
          <a:xfrm>
            <a:off x="1275150" y="34920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9800"/>
                </a:solidFill>
              </a:rPr>
              <a:t>Connect Four game</a:t>
            </a:r>
            <a:endParaRPr sz="4000" dirty="0">
              <a:solidFill>
                <a:srgbClr val="FF9800"/>
              </a:solidFill>
            </a:endParaRPr>
          </a:p>
        </p:txBody>
      </p:sp>
      <p:sp>
        <p:nvSpPr>
          <p:cNvPr id="216" name="Google Shape;216;p1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261F3F-F5CF-0941-AEDB-695908EC6D2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509000"/>
            <a:ext cx="2857500" cy="2857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Extracted Features for Greedy Player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4" y="1327350"/>
            <a:ext cx="6616835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Features:</a:t>
            </a:r>
          </a:p>
          <a:p>
            <a:pPr lvl="1">
              <a:spcBef>
                <a:spcPts val="0"/>
              </a:spcBef>
              <a:buChar char="▰"/>
            </a:pPr>
            <a:r>
              <a:rPr lang="en-US" dirty="0"/>
              <a:t>Number of Segments of 4 Disks</a:t>
            </a:r>
          </a:p>
          <a:p>
            <a:pPr lvl="1">
              <a:spcBef>
                <a:spcPts val="0"/>
              </a:spcBef>
              <a:buChar char="▰"/>
            </a:pPr>
            <a:r>
              <a:rPr lang="en-US" dirty="0"/>
              <a:t>Number of Segments of 3 Disks</a:t>
            </a:r>
          </a:p>
          <a:p>
            <a:pPr lvl="1">
              <a:spcBef>
                <a:spcPts val="0"/>
              </a:spcBef>
              <a:buChar char="▰"/>
            </a:pPr>
            <a:r>
              <a:rPr lang="en-US" dirty="0"/>
              <a:t>Number of Segments of 2 Disks </a:t>
            </a:r>
          </a:p>
          <a:p>
            <a:pPr marL="76200" lvl="0" indent="0" algn="l" rtl="0"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We assign a weight for each of these features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Score</a:t>
            </a:r>
            <a:r>
              <a:rPr lang="en-US" sz="1400" dirty="0"/>
              <a:t> = Numberof2Disks*</a:t>
            </a:r>
            <a:r>
              <a:rPr lang="en-US" sz="1400" dirty="0">
                <a:solidFill>
                  <a:srgbClr val="FF0000"/>
                </a:solidFill>
              </a:rPr>
              <a:t>1</a:t>
            </a:r>
            <a:r>
              <a:rPr lang="en-US" sz="1400" dirty="0"/>
              <a:t> + Numberof3Disks*</a:t>
            </a:r>
            <a:r>
              <a:rPr lang="en-US" sz="1400" dirty="0">
                <a:solidFill>
                  <a:srgbClr val="FF0000"/>
                </a:solidFill>
              </a:rPr>
              <a:t>4</a:t>
            </a:r>
            <a:r>
              <a:rPr lang="en-US" sz="1400" dirty="0"/>
              <a:t> +Numberof4Disks*</a:t>
            </a:r>
            <a:r>
              <a:rPr lang="en-US" sz="1400" dirty="0">
                <a:solidFill>
                  <a:srgbClr val="FF0000"/>
                </a:solidFill>
              </a:rPr>
              <a:t>10000</a:t>
            </a:r>
            <a:endParaRPr lang="en-CA" sz="1400" dirty="0">
              <a:solidFill>
                <a:srgbClr val="FF0000"/>
              </a:solidFill>
            </a:endParaRPr>
          </a:p>
          <a:p>
            <a:r>
              <a:rPr lang="en-US" sz="1400" b="1" dirty="0" err="1">
                <a:solidFill>
                  <a:schemeClr val="tx1"/>
                </a:solidFill>
              </a:rPr>
              <a:t>Move_value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  <a:r>
              <a:rPr lang="en-US" sz="1400" dirty="0"/>
              <a:t>= </a:t>
            </a:r>
            <a:r>
              <a:rPr lang="en-US" sz="1400" dirty="0" err="1"/>
              <a:t>Score_after_valid_move</a:t>
            </a:r>
            <a:r>
              <a:rPr lang="en-US" sz="1400" dirty="0"/>
              <a:t> – </a:t>
            </a:r>
            <a:r>
              <a:rPr lang="en-US" sz="1400" dirty="0" err="1"/>
              <a:t>Score_current</a:t>
            </a:r>
            <a:endParaRPr sz="1400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2">
            <a:extLst>
              <a:ext uri="{FF2B5EF4-FFF2-40B4-BE49-F238E27FC236}">
                <a16:creationId xmlns:a16="http://schemas.microsoft.com/office/drawing/2014/main" id="{78F60DF3-E99C-AD4C-ADDD-8F67863DF8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9432" y="324422"/>
            <a:ext cx="5240709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D2EB402-23EE-E143-856A-6CD72388C1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8354415"/>
              </p:ext>
            </p:extLst>
          </p:nvPr>
        </p:nvGraphicFramePr>
        <p:xfrm>
          <a:off x="6459852" y="1925418"/>
          <a:ext cx="1795505" cy="1532556"/>
        </p:xfrm>
        <a:graphic>
          <a:graphicData uri="http://schemas.openxmlformats.org/drawingml/2006/table">
            <a:tbl>
              <a:tblPr firstRow="1" firstCol="1" bandRow="1">
                <a:tableStyleId>{3C2FFA5D-87B4-456A-9821-1D502468CF0F}</a:tableStyleId>
              </a:tblPr>
              <a:tblGrid>
                <a:gridCol w="778932">
                  <a:extLst>
                    <a:ext uri="{9D8B030D-6E8A-4147-A177-3AD203B41FA5}">
                      <a16:colId xmlns:a16="http://schemas.microsoft.com/office/drawing/2014/main" val="700525388"/>
                    </a:ext>
                  </a:extLst>
                </a:gridCol>
                <a:gridCol w="1016573">
                  <a:extLst>
                    <a:ext uri="{9D8B030D-6E8A-4147-A177-3AD203B41FA5}">
                      <a16:colId xmlns:a16="http://schemas.microsoft.com/office/drawing/2014/main" val="3480706422"/>
                    </a:ext>
                  </a:extLst>
                </a:gridCol>
              </a:tblGrid>
              <a:tr h="51085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Disks </a:t>
                      </a:r>
                      <a:endParaRPr lang="en-CA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Weight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65476806"/>
                  </a:ext>
                </a:extLst>
              </a:tr>
              <a:tr h="2554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0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34905412"/>
                  </a:ext>
                </a:extLst>
              </a:tr>
              <a:tr h="2554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2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1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97986102"/>
                  </a:ext>
                </a:extLst>
              </a:tr>
              <a:tr h="2554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3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34526374"/>
                  </a:ext>
                </a:extLst>
              </a:tr>
              <a:tr h="2554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4</a:t>
                      </a:r>
                      <a:endParaRPr lang="en-CA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10000</a:t>
                      </a:r>
                      <a:endParaRPr lang="en-CA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6810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94399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CF6E4-D4D4-5A4A-9D51-03C466AA4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DFD69-BDA6-AB4A-87E9-439F5E864F3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6D94EB-D857-1B4F-8FE3-412910AEBE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6252" y="2234485"/>
            <a:ext cx="3097666" cy="24020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BEE7AB-889B-0C47-B0C8-6394374195E7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476" y="1616854"/>
            <a:ext cx="2118602" cy="16428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632943-04D6-3648-8BD0-876241E3321D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0475" y="3470437"/>
            <a:ext cx="2118603" cy="164282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9B2E6AC-0664-0545-A143-107C4C214E2E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080" y="2138837"/>
            <a:ext cx="2292492" cy="177766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A978D62-2C92-A347-BBD2-1E8B2A9B2EEE}"/>
              </a:ext>
            </a:extLst>
          </p:cNvPr>
          <p:cNvSpPr txBox="1"/>
          <p:nvPr/>
        </p:nvSpPr>
        <p:spPr>
          <a:xfrm>
            <a:off x="814275" y="1923986"/>
            <a:ext cx="14686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Current Position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7B2BF9-677E-4F43-9A8F-255D0E42A011}"/>
              </a:ext>
            </a:extLst>
          </p:cNvPr>
          <p:cNvSpPr txBox="1"/>
          <p:nvPr/>
        </p:nvSpPr>
        <p:spPr>
          <a:xfrm>
            <a:off x="3518666" y="1327447"/>
            <a:ext cx="21066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 Segment with 4 Disks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01BCF8-B038-F44D-B902-A4399477A082}"/>
              </a:ext>
            </a:extLst>
          </p:cNvPr>
          <p:cNvSpPr txBox="1"/>
          <p:nvPr/>
        </p:nvSpPr>
        <p:spPr>
          <a:xfrm>
            <a:off x="3587386" y="3201294"/>
            <a:ext cx="2196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 Segments with 3 Disks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F7FD88-6336-E045-8332-087A002028FD}"/>
              </a:ext>
            </a:extLst>
          </p:cNvPr>
          <p:cNvSpPr txBox="1"/>
          <p:nvPr/>
        </p:nvSpPr>
        <p:spPr>
          <a:xfrm>
            <a:off x="6028183" y="1803897"/>
            <a:ext cx="21162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 segments with 2 Disks</a:t>
            </a:r>
          </a:p>
        </p:txBody>
      </p:sp>
      <p:grpSp>
        <p:nvGrpSpPr>
          <p:cNvPr id="15" name="Google Shape;901;p37">
            <a:extLst>
              <a:ext uri="{FF2B5EF4-FFF2-40B4-BE49-F238E27FC236}">
                <a16:creationId xmlns:a16="http://schemas.microsoft.com/office/drawing/2014/main" id="{3886343B-E5C1-2042-9216-1D75E35BB184}"/>
              </a:ext>
            </a:extLst>
          </p:cNvPr>
          <p:cNvGrpSpPr/>
          <p:nvPr/>
        </p:nvGrpSpPr>
        <p:grpSpPr>
          <a:xfrm>
            <a:off x="260758" y="621381"/>
            <a:ext cx="194640" cy="308587"/>
            <a:chOff x="6718575" y="2318625"/>
            <a:chExt cx="256950" cy="407375"/>
          </a:xfrm>
        </p:grpSpPr>
        <p:sp>
          <p:nvSpPr>
            <p:cNvPr id="16" name="Google Shape;902;p37">
              <a:extLst>
                <a:ext uri="{FF2B5EF4-FFF2-40B4-BE49-F238E27FC236}">
                  <a16:creationId xmlns:a16="http://schemas.microsoft.com/office/drawing/2014/main" id="{12271803-0CC5-1046-A84E-1B61B3FA5572}"/>
                </a:ext>
              </a:extLst>
            </p:cNvPr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03;p37">
              <a:extLst>
                <a:ext uri="{FF2B5EF4-FFF2-40B4-BE49-F238E27FC236}">
                  <a16:creationId xmlns:a16="http://schemas.microsoft.com/office/drawing/2014/main" id="{98DEFE74-45EF-974D-918B-B0DD856C1A30}"/>
                </a:ext>
              </a:extLst>
            </p:cNvPr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4;p37">
              <a:extLst>
                <a:ext uri="{FF2B5EF4-FFF2-40B4-BE49-F238E27FC236}">
                  <a16:creationId xmlns:a16="http://schemas.microsoft.com/office/drawing/2014/main" id="{DD20460E-F9A0-A14F-BCFC-DB38DEA78CE7}"/>
                </a:ext>
              </a:extLst>
            </p:cNvPr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05;p37">
              <a:extLst>
                <a:ext uri="{FF2B5EF4-FFF2-40B4-BE49-F238E27FC236}">
                  <a16:creationId xmlns:a16="http://schemas.microsoft.com/office/drawing/2014/main" id="{D032515C-10A1-B341-91C2-72CF65E7A99C}"/>
                </a:ext>
              </a:extLst>
            </p:cNvPr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6;p37">
              <a:extLst>
                <a:ext uri="{FF2B5EF4-FFF2-40B4-BE49-F238E27FC236}">
                  <a16:creationId xmlns:a16="http://schemas.microsoft.com/office/drawing/2014/main" id="{C8C3E83B-53AF-8646-AB5D-95F94B50F5A5}"/>
                </a:ext>
              </a:extLst>
            </p:cNvPr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07;p37">
              <a:extLst>
                <a:ext uri="{FF2B5EF4-FFF2-40B4-BE49-F238E27FC236}">
                  <a16:creationId xmlns:a16="http://schemas.microsoft.com/office/drawing/2014/main" id="{AA67CC2D-8101-7B40-9AC5-A17CAB4A2CC2}"/>
                </a:ext>
              </a:extLst>
            </p:cNvPr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08;p37">
              <a:extLst>
                <a:ext uri="{FF2B5EF4-FFF2-40B4-BE49-F238E27FC236}">
                  <a16:creationId xmlns:a16="http://schemas.microsoft.com/office/drawing/2014/main" id="{49B0CB76-F09B-9B47-A333-B99F5D42489B}"/>
                </a:ext>
              </a:extLst>
            </p:cNvPr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09;p37">
              <a:extLst>
                <a:ext uri="{FF2B5EF4-FFF2-40B4-BE49-F238E27FC236}">
                  <a16:creationId xmlns:a16="http://schemas.microsoft.com/office/drawing/2014/main" id="{0D525072-A44E-A14B-9A35-00782F5F6500}"/>
                </a:ext>
              </a:extLst>
            </p:cNvPr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79135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Greedy Algorithm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361296" y="1350285"/>
            <a:ext cx="4841769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sz="1400" b="1" dirty="0"/>
              <a:t>Algorithm:</a:t>
            </a:r>
          </a:p>
          <a:p>
            <a:pPr lvl="0"/>
            <a:r>
              <a:rPr lang="en-US" sz="1200" dirty="0"/>
              <a:t>Calculate the </a:t>
            </a:r>
            <a:r>
              <a:rPr lang="en-US" sz="1200" b="1" dirty="0"/>
              <a:t>score</a:t>
            </a:r>
            <a:r>
              <a:rPr lang="en-US" sz="1200" dirty="0"/>
              <a:t> for the player to move in </a:t>
            </a:r>
            <a:r>
              <a:rPr lang="en-US" sz="1200" b="1" dirty="0"/>
              <a:t>current position</a:t>
            </a:r>
            <a:endParaRPr lang="en-CA" sz="1200" b="1" dirty="0"/>
          </a:p>
          <a:p>
            <a:pPr lvl="0"/>
            <a:r>
              <a:rPr lang="en-US" sz="1200" dirty="0"/>
              <a:t>Calculate the </a:t>
            </a:r>
            <a:r>
              <a:rPr lang="en-US" sz="1200" b="1" dirty="0"/>
              <a:t>score</a:t>
            </a:r>
            <a:r>
              <a:rPr lang="en-US" sz="1200" dirty="0"/>
              <a:t> for each </a:t>
            </a:r>
            <a:r>
              <a:rPr lang="en-US" sz="1200" b="1" dirty="0"/>
              <a:t>valid move</a:t>
            </a:r>
            <a:r>
              <a:rPr lang="en-US" sz="1200" dirty="0"/>
              <a:t> of </a:t>
            </a:r>
            <a:r>
              <a:rPr lang="en-US" sz="1200" b="1" dirty="0"/>
              <a:t>player</a:t>
            </a:r>
            <a:r>
              <a:rPr lang="en-US" sz="1200" dirty="0"/>
              <a:t> </a:t>
            </a:r>
            <a:endParaRPr lang="en-CA" sz="1200" dirty="0"/>
          </a:p>
          <a:p>
            <a:pPr lvl="0"/>
            <a:r>
              <a:rPr lang="en-US" sz="1200" dirty="0"/>
              <a:t>Calculate the </a:t>
            </a:r>
            <a:r>
              <a:rPr lang="en-US" sz="1200" b="1" dirty="0" err="1"/>
              <a:t>Move_value</a:t>
            </a:r>
            <a:r>
              <a:rPr lang="en-US" sz="1200" b="1" dirty="0"/>
              <a:t>  Vector</a:t>
            </a:r>
            <a:r>
              <a:rPr lang="en-US" sz="1200" dirty="0"/>
              <a:t> for player </a:t>
            </a:r>
            <a:endParaRPr lang="en-CA" sz="1200" dirty="0"/>
          </a:p>
          <a:p>
            <a:pPr lvl="0"/>
            <a:r>
              <a:rPr lang="en-US" sz="1200" dirty="0"/>
              <a:t>Calculate the </a:t>
            </a:r>
            <a:r>
              <a:rPr lang="en-US" sz="1200" b="1" dirty="0"/>
              <a:t>score</a:t>
            </a:r>
            <a:r>
              <a:rPr lang="en-US" sz="1200" dirty="0"/>
              <a:t> for opponent current position</a:t>
            </a:r>
            <a:endParaRPr lang="en-CA" sz="1200" dirty="0"/>
          </a:p>
          <a:p>
            <a:pPr lvl="0"/>
            <a:r>
              <a:rPr lang="en-US" sz="1200" dirty="0"/>
              <a:t>Calculate the </a:t>
            </a:r>
            <a:r>
              <a:rPr lang="en-US" sz="1200" b="1" dirty="0"/>
              <a:t>score</a:t>
            </a:r>
            <a:r>
              <a:rPr lang="en-US" sz="1200" dirty="0"/>
              <a:t> for each </a:t>
            </a:r>
            <a:r>
              <a:rPr lang="en-US" sz="1200" b="1" dirty="0"/>
              <a:t>valid move </a:t>
            </a:r>
            <a:r>
              <a:rPr lang="en-US" sz="1200" dirty="0"/>
              <a:t>of </a:t>
            </a:r>
            <a:r>
              <a:rPr lang="en-US" sz="1200" b="1" dirty="0"/>
              <a:t>opponent</a:t>
            </a:r>
            <a:r>
              <a:rPr lang="en-US" sz="1200" dirty="0"/>
              <a:t> </a:t>
            </a:r>
            <a:endParaRPr lang="en-CA" sz="1200" dirty="0"/>
          </a:p>
          <a:p>
            <a:pPr lvl="0"/>
            <a:r>
              <a:rPr lang="en-US" sz="1200" dirty="0"/>
              <a:t>Calculate the  </a:t>
            </a:r>
            <a:r>
              <a:rPr lang="en-US" sz="1200" b="1" dirty="0" err="1"/>
              <a:t>Move_Value_Opponent</a:t>
            </a:r>
            <a:r>
              <a:rPr lang="en-US" sz="1200" b="1" dirty="0"/>
              <a:t> vector</a:t>
            </a:r>
            <a:r>
              <a:rPr lang="en-US" sz="1200" dirty="0"/>
              <a:t> for opponent</a:t>
            </a:r>
            <a:endParaRPr lang="en-CA" sz="1200" dirty="0"/>
          </a:p>
          <a:p>
            <a:pPr lvl="0"/>
            <a:r>
              <a:rPr lang="en-US" sz="1200" dirty="0"/>
              <a:t>If MAX(</a:t>
            </a:r>
            <a:r>
              <a:rPr lang="en-US" sz="1200" dirty="0" err="1"/>
              <a:t>Players_Move_Value</a:t>
            </a:r>
            <a:r>
              <a:rPr lang="en-US" sz="1200" dirty="0"/>
              <a:t>) </a:t>
            </a:r>
            <a:r>
              <a:rPr lang="en-US" sz="1200" b="1" dirty="0"/>
              <a:t>&gt;=</a:t>
            </a:r>
            <a:r>
              <a:rPr lang="en-US" sz="1200" dirty="0"/>
              <a:t> MAX(</a:t>
            </a:r>
            <a:r>
              <a:rPr lang="en-US" sz="1200" dirty="0" err="1"/>
              <a:t>Opponent_Move_Value</a:t>
            </a:r>
            <a:r>
              <a:rPr lang="en-US" sz="1200" dirty="0"/>
              <a:t>) select the move that </a:t>
            </a:r>
            <a:r>
              <a:rPr lang="en-US" sz="1200" b="1" dirty="0"/>
              <a:t>maximizes the player </a:t>
            </a:r>
            <a:r>
              <a:rPr lang="en-US" sz="1200" dirty="0"/>
              <a:t>score</a:t>
            </a:r>
            <a:endParaRPr lang="en-CA" sz="1200" dirty="0"/>
          </a:p>
          <a:p>
            <a:pPr lvl="0"/>
            <a:r>
              <a:rPr lang="en-US" sz="1200" dirty="0"/>
              <a:t>If MAX(</a:t>
            </a:r>
            <a:r>
              <a:rPr lang="en-US" sz="1200" dirty="0" err="1"/>
              <a:t>Players_Move_Value</a:t>
            </a:r>
            <a:r>
              <a:rPr lang="en-US" sz="1200" dirty="0"/>
              <a:t>) </a:t>
            </a:r>
            <a:r>
              <a:rPr lang="en-US" sz="1200" b="1" dirty="0"/>
              <a:t>&lt;</a:t>
            </a:r>
            <a:r>
              <a:rPr lang="en-US" sz="1200" dirty="0"/>
              <a:t>MAX(</a:t>
            </a:r>
            <a:r>
              <a:rPr lang="en-US" sz="1200" dirty="0" err="1"/>
              <a:t>Opponent_Move_Value</a:t>
            </a:r>
            <a:r>
              <a:rPr lang="en-US" sz="1200" dirty="0"/>
              <a:t>) select the move that </a:t>
            </a:r>
            <a:r>
              <a:rPr lang="en-US" sz="1200" b="1" dirty="0"/>
              <a:t>prevents the opponent </a:t>
            </a:r>
            <a:r>
              <a:rPr lang="en-US" sz="1200" dirty="0"/>
              <a:t>from maximizing his score.</a:t>
            </a:r>
            <a:endParaRPr lang="en-CA" sz="1200" dirty="0"/>
          </a:p>
          <a:p>
            <a:pPr lvl="1">
              <a:spcBef>
                <a:spcPts val="0"/>
              </a:spcBef>
              <a:buChar char="▰"/>
            </a:pPr>
            <a:endParaRPr sz="1200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A108225-8476-7846-BB6B-620D00EF4625}"/>
              </a:ext>
            </a:extLst>
          </p:cNvPr>
          <p:cNvSpPr/>
          <p:nvPr/>
        </p:nvSpPr>
        <p:spPr>
          <a:xfrm>
            <a:off x="167242" y="434121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/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Player_Move_Value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= [1, 1, 1, 10006, 3, 10005, 0]</a:t>
            </a:r>
            <a:endParaRPr lang="en-CA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28600">
              <a:tabLst>
                <a:tab pos="1616075" algn="l"/>
              </a:tabLst>
            </a:pPr>
            <a:r>
              <a:rPr lang="en-US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Opponent_Move_Value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 = [1, 4, 0, 1, 0, 1, 0]</a:t>
            </a:r>
            <a:endParaRPr lang="en-CA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FBF779-80BE-9D47-BCDA-583767529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6102" y="1350285"/>
            <a:ext cx="3849298" cy="300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3710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"/>
          <p:cNvSpPr txBox="1">
            <a:spLocks noGrp="1"/>
          </p:cNvSpPr>
          <p:nvPr>
            <p:ph type="ctrTitle" idx="4294967295"/>
          </p:nvPr>
        </p:nvSpPr>
        <p:spPr>
          <a:xfrm>
            <a:off x="685800" y="2269150"/>
            <a:ext cx="5567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FF9800"/>
                </a:solidFill>
              </a:rPr>
              <a:t>Time to Test</a:t>
            </a:r>
            <a:endParaRPr sz="7200" dirty="0">
              <a:solidFill>
                <a:srgbClr val="FF9800"/>
              </a:solidFill>
            </a:endParaRPr>
          </a:p>
        </p:txBody>
      </p:sp>
      <p:sp>
        <p:nvSpPr>
          <p:cNvPr id="249" name="Google Shape;249;p17"/>
          <p:cNvSpPr txBox="1">
            <a:spLocks noGrp="1"/>
          </p:cNvSpPr>
          <p:nvPr>
            <p:ph type="subTitle" idx="4294967295"/>
          </p:nvPr>
        </p:nvSpPr>
        <p:spPr>
          <a:xfrm>
            <a:off x="685800" y="3411552"/>
            <a:ext cx="5567700" cy="7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1000"/>
              </a:spcAft>
              <a:buNone/>
            </a:pPr>
            <a:r>
              <a:rPr lang="en" dirty="0"/>
              <a:t>Tournament </a:t>
            </a:r>
            <a:endParaRPr dirty="0"/>
          </a:p>
        </p:txBody>
      </p:sp>
      <p:grpSp>
        <p:nvGrpSpPr>
          <p:cNvPr id="250" name="Google Shape;250;p17"/>
          <p:cNvGrpSpPr/>
          <p:nvPr/>
        </p:nvGrpSpPr>
        <p:grpSpPr>
          <a:xfrm>
            <a:off x="6682481" y="378837"/>
            <a:ext cx="1588639" cy="1588655"/>
            <a:chOff x="6643075" y="3664250"/>
            <a:chExt cx="407950" cy="407975"/>
          </a:xfrm>
        </p:grpSpPr>
        <p:sp>
          <p:nvSpPr>
            <p:cNvPr id="251" name="Google Shape;251;p17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C7D3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7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C7D3E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17"/>
          <p:cNvGrpSpPr/>
          <p:nvPr/>
        </p:nvGrpSpPr>
        <p:grpSpPr>
          <a:xfrm rot="-587363">
            <a:off x="6589251" y="2174497"/>
            <a:ext cx="653127" cy="653134"/>
            <a:chOff x="576250" y="4319400"/>
            <a:chExt cx="442075" cy="442050"/>
          </a:xfrm>
        </p:grpSpPr>
        <p:sp>
          <p:nvSpPr>
            <p:cNvPr id="254" name="Google Shape;254;p17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7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7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7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8" name="Google Shape;258;p17"/>
          <p:cNvSpPr/>
          <p:nvPr/>
        </p:nvSpPr>
        <p:spPr>
          <a:xfrm>
            <a:off x="6302724" y="745608"/>
            <a:ext cx="248336" cy="23712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7"/>
          <p:cNvSpPr/>
          <p:nvPr/>
        </p:nvSpPr>
        <p:spPr>
          <a:xfrm rot="2697322">
            <a:off x="7939080" y="1959478"/>
            <a:ext cx="376961" cy="35993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7"/>
          <p:cNvSpPr/>
          <p:nvPr/>
        </p:nvSpPr>
        <p:spPr>
          <a:xfrm>
            <a:off x="8237292" y="1754006"/>
            <a:ext cx="150972" cy="14422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7"/>
          <p:cNvSpPr/>
          <p:nvPr/>
        </p:nvSpPr>
        <p:spPr>
          <a:xfrm rot="1280149">
            <a:off x="6130690" y="1460796"/>
            <a:ext cx="150975" cy="14420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98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52187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6414C0-DA02-544B-AC8D-1CB0D6E789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610CBBE-5499-814F-B510-49FC233006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5185744"/>
              </p:ext>
            </p:extLst>
          </p:nvPr>
        </p:nvGraphicFramePr>
        <p:xfrm>
          <a:off x="1109482" y="1318724"/>
          <a:ext cx="6925036" cy="2197206"/>
        </p:xfrm>
        <a:graphic>
          <a:graphicData uri="http://schemas.openxmlformats.org/drawingml/2006/table">
            <a:tbl>
              <a:tblPr firstRow="1" firstCol="1" bandRow="1">
                <a:tableStyleId>{6E25E649-3F16-4E02-A733-19D2CDBF48F0}</a:tableStyleId>
              </a:tblPr>
              <a:tblGrid>
                <a:gridCol w="1610514">
                  <a:extLst>
                    <a:ext uri="{9D8B030D-6E8A-4147-A177-3AD203B41FA5}">
                      <a16:colId xmlns:a16="http://schemas.microsoft.com/office/drawing/2014/main" val="2721357807"/>
                    </a:ext>
                  </a:extLst>
                </a:gridCol>
                <a:gridCol w="1298498">
                  <a:extLst>
                    <a:ext uri="{9D8B030D-6E8A-4147-A177-3AD203B41FA5}">
                      <a16:colId xmlns:a16="http://schemas.microsoft.com/office/drawing/2014/main" val="4071451297"/>
                    </a:ext>
                  </a:extLst>
                </a:gridCol>
                <a:gridCol w="1687793">
                  <a:extLst>
                    <a:ext uri="{9D8B030D-6E8A-4147-A177-3AD203B41FA5}">
                      <a16:colId xmlns:a16="http://schemas.microsoft.com/office/drawing/2014/main" val="1120804079"/>
                    </a:ext>
                  </a:extLst>
                </a:gridCol>
                <a:gridCol w="534784">
                  <a:extLst>
                    <a:ext uri="{9D8B030D-6E8A-4147-A177-3AD203B41FA5}">
                      <a16:colId xmlns:a16="http://schemas.microsoft.com/office/drawing/2014/main" val="248422215"/>
                    </a:ext>
                  </a:extLst>
                </a:gridCol>
                <a:gridCol w="909546">
                  <a:extLst>
                    <a:ext uri="{9D8B030D-6E8A-4147-A177-3AD203B41FA5}">
                      <a16:colId xmlns:a16="http://schemas.microsoft.com/office/drawing/2014/main" val="2427439314"/>
                    </a:ext>
                  </a:extLst>
                </a:gridCol>
                <a:gridCol w="883901">
                  <a:extLst>
                    <a:ext uri="{9D8B030D-6E8A-4147-A177-3AD203B41FA5}">
                      <a16:colId xmlns:a16="http://schemas.microsoft.com/office/drawing/2014/main" val="2301031367"/>
                    </a:ext>
                  </a:extLst>
                </a:gridCol>
              </a:tblGrid>
              <a:tr h="39949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Player 1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/>
                </a:tc>
                <a:tc rowSpan="10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VS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702" marR="105702" marT="52851" marB="52851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Player 2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1 Win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Draw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2 Win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4001646"/>
                  </a:ext>
                </a:extLst>
              </a:tr>
              <a:tr h="199746"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Random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702" marR="105702" marT="52851" marB="52851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Random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5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0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5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44302717"/>
                  </a:ext>
                </a:extLst>
              </a:tr>
              <a:tr h="19974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Greedy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0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10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19845687"/>
                  </a:ext>
                </a:extLst>
              </a:tr>
              <a:tr h="19974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 err="1">
                          <a:effectLst/>
                        </a:rPr>
                        <a:t>Negamax</a:t>
                      </a:r>
                      <a:r>
                        <a:rPr lang="en-US" sz="1300" dirty="0">
                          <a:effectLst/>
                        </a:rPr>
                        <a:t>(10)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10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2929323"/>
                  </a:ext>
                </a:extLst>
              </a:tr>
              <a:tr h="199746"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Greedy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702" marR="105702" marT="52851" marB="52851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Random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10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0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0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45523126"/>
                  </a:ext>
                </a:extLst>
              </a:tr>
              <a:tr h="19974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Greedy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4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0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6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46408678"/>
                  </a:ext>
                </a:extLst>
              </a:tr>
              <a:tr h="19974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 err="1">
                          <a:effectLst/>
                        </a:rPr>
                        <a:t>Negamax</a:t>
                      </a:r>
                      <a:r>
                        <a:rPr lang="en-US" sz="1300" dirty="0">
                          <a:effectLst/>
                        </a:rPr>
                        <a:t>(10)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10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325246"/>
                  </a:ext>
                </a:extLst>
              </a:tr>
              <a:tr h="199746">
                <a:tc row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Negamax(10)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702" marR="105702" marT="52851" marB="52851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Random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10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0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0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>
                      <a:noFill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65601445"/>
                  </a:ext>
                </a:extLst>
              </a:tr>
              <a:tr h="19974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Greedy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10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>
                          <a:effectLst/>
                        </a:rPr>
                        <a:t>0</a:t>
                      </a:r>
                      <a:endParaRPr lang="en-CA" sz="130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>
                      <a:noFill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20867164"/>
                  </a:ext>
                </a:extLst>
              </a:tr>
              <a:tr h="19974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 err="1">
                          <a:effectLst/>
                        </a:rPr>
                        <a:t>Negamax</a:t>
                      </a:r>
                      <a:r>
                        <a:rPr lang="en-US" sz="1300" dirty="0">
                          <a:effectLst/>
                        </a:rPr>
                        <a:t>(10)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10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0</a:t>
                      </a:r>
                      <a:endParaRPr lang="en-CA" sz="1300" dirty="0">
                        <a:effectLst/>
                        <a:latin typeface="Garamond" panose="02020404030301010803" pitchFamily="18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79277" marR="79277" marT="0" marB="0" anchor="ctr">
                    <a:lnL>
                      <a:noFill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1571698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2D8CB8D-B991-FA40-BD42-C12A573900CB}"/>
              </a:ext>
            </a:extLst>
          </p:cNvPr>
          <p:cNvSpPr txBox="1"/>
          <p:nvPr/>
        </p:nvSpPr>
        <p:spPr>
          <a:xfrm>
            <a:off x="624626" y="193182"/>
            <a:ext cx="782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Results</a:t>
            </a:r>
          </a:p>
        </p:txBody>
      </p:sp>
      <p:grpSp>
        <p:nvGrpSpPr>
          <p:cNvPr id="6" name="Google Shape;735;p37">
            <a:extLst>
              <a:ext uri="{FF2B5EF4-FFF2-40B4-BE49-F238E27FC236}">
                <a16:creationId xmlns:a16="http://schemas.microsoft.com/office/drawing/2014/main" id="{B0CB0681-62C8-AC48-9800-F30A01856664}"/>
              </a:ext>
            </a:extLst>
          </p:cNvPr>
          <p:cNvGrpSpPr/>
          <p:nvPr/>
        </p:nvGrpSpPr>
        <p:grpSpPr>
          <a:xfrm>
            <a:off x="133539" y="233504"/>
            <a:ext cx="333035" cy="241699"/>
            <a:chOff x="3932350" y="3714775"/>
            <a:chExt cx="439650" cy="319075"/>
          </a:xfrm>
        </p:grpSpPr>
        <p:sp>
          <p:nvSpPr>
            <p:cNvPr id="7" name="Google Shape;736;p37">
              <a:extLst>
                <a:ext uri="{FF2B5EF4-FFF2-40B4-BE49-F238E27FC236}">
                  <a16:creationId xmlns:a16="http://schemas.microsoft.com/office/drawing/2014/main" id="{E485E997-ED5E-4F41-87BB-942A887AA351}"/>
                </a:ext>
              </a:extLst>
            </p:cNvPr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37;p37">
              <a:extLst>
                <a:ext uri="{FF2B5EF4-FFF2-40B4-BE49-F238E27FC236}">
                  <a16:creationId xmlns:a16="http://schemas.microsoft.com/office/drawing/2014/main" id="{64FF24EE-7353-9842-9D3F-030BFBEBC5EE}"/>
                </a:ext>
              </a:extLst>
            </p:cNvPr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38;p37">
              <a:extLst>
                <a:ext uri="{FF2B5EF4-FFF2-40B4-BE49-F238E27FC236}">
                  <a16:creationId xmlns:a16="http://schemas.microsoft.com/office/drawing/2014/main" id="{87E4434B-78F5-1047-B19A-7E0AF2C9864C}"/>
                </a:ext>
              </a:extLst>
            </p:cNvPr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39;p37">
              <a:extLst>
                <a:ext uri="{FF2B5EF4-FFF2-40B4-BE49-F238E27FC236}">
                  <a16:creationId xmlns:a16="http://schemas.microsoft.com/office/drawing/2014/main" id="{C705F866-EBB1-814E-829A-1B7363EA1443}"/>
                </a:ext>
              </a:extLst>
            </p:cNvPr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40;p37">
              <a:extLst>
                <a:ext uri="{FF2B5EF4-FFF2-40B4-BE49-F238E27FC236}">
                  <a16:creationId xmlns:a16="http://schemas.microsoft.com/office/drawing/2014/main" id="{C86B8B61-0CDC-564C-AEAD-645486F2217E}"/>
                </a:ext>
              </a:extLst>
            </p:cNvPr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419408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327B10-F5B8-AB43-9417-54A778C8037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2D8A35-E9CD-814D-A939-528EDA7A49CE}"/>
              </a:ext>
            </a:extLst>
          </p:cNvPr>
          <p:cNvSpPr txBox="1"/>
          <p:nvPr/>
        </p:nvSpPr>
        <p:spPr>
          <a:xfrm>
            <a:off x="315532" y="180304"/>
            <a:ext cx="14189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Execution Time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68759EA-20C0-EF49-9AB2-3281AAAE55D5}"/>
              </a:ext>
            </a:extLst>
          </p:cNvPr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6" name="Google Shape;741;p37">
            <a:extLst>
              <a:ext uri="{FF2B5EF4-FFF2-40B4-BE49-F238E27FC236}">
                <a16:creationId xmlns:a16="http://schemas.microsoft.com/office/drawing/2014/main" id="{B8819EA2-EF6E-874F-A491-1B2DDAF43647}"/>
              </a:ext>
            </a:extLst>
          </p:cNvPr>
          <p:cNvGrpSpPr/>
          <p:nvPr/>
        </p:nvGrpSpPr>
        <p:grpSpPr>
          <a:xfrm>
            <a:off x="50304" y="219781"/>
            <a:ext cx="333016" cy="241699"/>
            <a:chOff x="4604550" y="3714775"/>
            <a:chExt cx="439625" cy="319075"/>
          </a:xfrm>
        </p:grpSpPr>
        <p:sp>
          <p:nvSpPr>
            <p:cNvPr id="7" name="Google Shape;742;p37">
              <a:extLst>
                <a:ext uri="{FF2B5EF4-FFF2-40B4-BE49-F238E27FC236}">
                  <a16:creationId xmlns:a16="http://schemas.microsoft.com/office/drawing/2014/main" id="{DB6E52CC-2CED-6344-BF3B-E9EEFCB319DA}"/>
                </a:ext>
              </a:extLst>
            </p:cNvPr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43;p37">
              <a:extLst>
                <a:ext uri="{FF2B5EF4-FFF2-40B4-BE49-F238E27FC236}">
                  <a16:creationId xmlns:a16="http://schemas.microsoft.com/office/drawing/2014/main" id="{8844B0E8-CDEF-3A45-B117-DF4908B50057}"/>
                </a:ext>
              </a:extLst>
            </p:cNvPr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55805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3"/>
          <p:cNvSpPr/>
          <p:nvPr/>
        </p:nvSpPr>
        <p:spPr>
          <a:xfrm>
            <a:off x="3860350" y="860949"/>
            <a:ext cx="4269672" cy="3323988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C7D3E6"/>
          </a:solidFill>
          <a:ln w="9525" cap="flat" cmpd="sng">
            <a:solidFill>
              <a:srgbClr val="92A8C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95" name="Google Shape;495;p33"/>
          <p:cNvSpPr/>
          <p:nvPr/>
        </p:nvSpPr>
        <p:spPr>
          <a:xfrm>
            <a:off x="4039025" y="1037471"/>
            <a:ext cx="3912300" cy="24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Place your screenshot here</a:t>
            </a:r>
            <a:endParaRPr sz="100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96" name="Google Shape;496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4294967295"/>
          </p:nvPr>
        </p:nvSpPr>
        <p:spPr>
          <a:xfrm>
            <a:off x="1036275" y="1221600"/>
            <a:ext cx="2811600" cy="270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rgbClr val="FF9800"/>
                </a:solidFill>
              </a:rPr>
              <a:t>Github</a:t>
            </a:r>
            <a:r>
              <a:rPr lang="en-US" b="1" dirty="0">
                <a:solidFill>
                  <a:srgbClr val="FF9800"/>
                </a:solidFill>
              </a:rPr>
              <a:t> Address</a:t>
            </a:r>
            <a:endParaRPr b="1" dirty="0">
              <a:solidFill>
                <a:srgbClr val="FF98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2000" dirty="0"/>
              <a:t>Check it out !</a:t>
            </a:r>
          </a:p>
          <a:p>
            <a:pPr marL="0" lvl="0" indent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CA" sz="1800" dirty="0">
                <a:hlinkClick r:id="rId3"/>
              </a:rPr>
              <a:t>github.com/omidhajihassani/CGtheory</a:t>
            </a:r>
            <a:endParaRPr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82885D3-94C0-DF48-9A29-07DA3BEDF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9025" y="1159821"/>
            <a:ext cx="3912300" cy="2124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559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503" name="Google Shape;503;p34"/>
          <p:cNvSpPr txBox="1">
            <a:spLocks noGrp="1"/>
          </p:cNvSpPr>
          <p:nvPr>
            <p:ph type="ctrTitle" idx="4294967295"/>
          </p:nvPr>
        </p:nvSpPr>
        <p:spPr>
          <a:xfrm>
            <a:off x="1275150" y="236440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9800"/>
                </a:solidFill>
              </a:rPr>
              <a:t>THANKS!</a:t>
            </a:r>
            <a:endParaRPr sz="6000" dirty="0">
              <a:solidFill>
                <a:srgbClr val="FF9800"/>
              </a:solidFill>
            </a:endParaRPr>
          </a:p>
        </p:txBody>
      </p:sp>
      <p:sp>
        <p:nvSpPr>
          <p:cNvPr id="504" name="Google Shape;504;p34"/>
          <p:cNvSpPr txBox="1">
            <a:spLocks noGrp="1"/>
          </p:cNvSpPr>
          <p:nvPr>
            <p:ph type="subTitle" idx="4294967295"/>
          </p:nvPr>
        </p:nvSpPr>
        <p:spPr>
          <a:xfrm>
            <a:off x="1275150" y="3230000"/>
            <a:ext cx="6593700" cy="13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/>
              <a:t>Any questions?</a:t>
            </a:r>
            <a:endParaRPr sz="2000" b="1" dirty="0"/>
          </a:p>
        </p:txBody>
      </p:sp>
      <p:grpSp>
        <p:nvGrpSpPr>
          <p:cNvPr id="505" name="Google Shape;505;p34"/>
          <p:cNvGrpSpPr/>
          <p:nvPr/>
        </p:nvGrpSpPr>
        <p:grpSpPr>
          <a:xfrm>
            <a:off x="3996210" y="966817"/>
            <a:ext cx="1197664" cy="1126777"/>
            <a:chOff x="5972700" y="2330200"/>
            <a:chExt cx="411625" cy="387275"/>
          </a:xfrm>
        </p:grpSpPr>
        <p:sp>
          <p:nvSpPr>
            <p:cNvPr id="506" name="Google Shape;506;p34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3F537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03479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Connect Four gameplay</a:t>
            </a:r>
            <a:endParaRPr dirty="0"/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93" name="Google Shape;193;p12"/>
          <p:cNvSpPr txBox="1">
            <a:spLocks noGrp="1"/>
          </p:cNvSpPr>
          <p:nvPr>
            <p:ph type="body" idx="1"/>
          </p:nvPr>
        </p:nvSpPr>
        <p:spPr>
          <a:xfrm>
            <a:off x="814275" y="1744425"/>
            <a:ext cx="7242070" cy="17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In the Connect Four game, two players choose a color and take turns to drop disks of their color into the game board.</a:t>
            </a:r>
            <a:endParaRPr lang="en-CA" dirty="0"/>
          </a:p>
          <a:p>
            <a:r>
              <a:rPr lang="en-US" dirty="0"/>
              <a:t>The player that first connects disks of his color horizontally, diagonally, or vertically, wins the game.</a:t>
            </a:r>
            <a:endParaRPr lang="en-CA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1000"/>
              </a:spcAft>
              <a:buNone/>
            </a:pPr>
            <a:endParaRPr dirty="0"/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E11E1-68D6-A44A-B1D5-5B7706991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bit of history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50FC46-3949-B943-801A-46030C7D5F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537988"/>
            <a:ext cx="7598205" cy="2724300"/>
          </a:xfrm>
        </p:spPr>
        <p:txBody>
          <a:bodyPr/>
          <a:lstStyle/>
          <a:p>
            <a:r>
              <a:rPr lang="en-US" dirty="0"/>
              <a:t>The game was introduced and published in 1974 by Milton Bradley / Hasbro.</a:t>
            </a:r>
            <a:endParaRPr lang="en-CA" dirty="0"/>
          </a:p>
          <a:p>
            <a:r>
              <a:rPr lang="en-US" dirty="0"/>
              <a:t>As the box of the game mentions the game is a Vertical Four-In-A-Row checkers game.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B6598D-8932-DC41-8B7E-1406545CE8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25519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EA3AE-F98C-1148-891F-D6C8F7835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Cont’d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47C99B-D71E-C848-B8B7-B133EF3A52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537988"/>
            <a:ext cx="6803725" cy="2724300"/>
          </a:xfrm>
        </p:spPr>
        <p:txBody>
          <a:bodyPr/>
          <a:lstStyle/>
          <a:p>
            <a:r>
              <a:rPr lang="en-US" dirty="0"/>
              <a:t>The Connect Four game is a game of perfect information where the game state is fully observable.</a:t>
            </a:r>
          </a:p>
          <a:p>
            <a:r>
              <a:rPr lang="en-US" dirty="0"/>
              <a:t>The Connect Four game has been fully solved.</a:t>
            </a:r>
          </a:p>
          <a:p>
            <a:r>
              <a:rPr lang="en-US" dirty="0"/>
              <a:t>The first player with optimal game play can win the game.</a:t>
            </a:r>
          </a:p>
          <a:p>
            <a:r>
              <a:rPr lang="en-US" dirty="0"/>
              <a:t>Can you think of the best first opening move?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08F54A-F062-B74E-BFFF-DE464EA034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85599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19389-7328-0943-9446-3305FC80D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89007B-06F5-3444-B9B7-EC07C593A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537988"/>
            <a:ext cx="7790710" cy="2724300"/>
          </a:xfrm>
        </p:spPr>
        <p:txBody>
          <a:bodyPr/>
          <a:lstStyle/>
          <a:p>
            <a:r>
              <a:rPr lang="en-US" dirty="0"/>
              <a:t>We intend to introduce and discuss our implementation of :</a:t>
            </a:r>
          </a:p>
          <a:p>
            <a:pPr lvl="1"/>
            <a:r>
              <a:rPr lang="en-US" dirty="0"/>
              <a:t>An interactive Connect Four Graphical UI.</a:t>
            </a:r>
          </a:p>
          <a:p>
            <a:pPr lvl="1"/>
            <a:r>
              <a:rPr lang="en-US" dirty="0"/>
              <a:t>Different Connect Four player approaches.</a:t>
            </a:r>
          </a:p>
          <a:p>
            <a:pPr lvl="1"/>
            <a:r>
              <a:rPr lang="en-US" dirty="0"/>
              <a:t>A </a:t>
            </a:r>
            <a:r>
              <a:rPr lang="en-CA" dirty="0" err="1"/>
              <a:t>Negamax</a:t>
            </a:r>
            <a:r>
              <a:rPr lang="en-US" dirty="0"/>
              <a:t> Connect Four solver with different optimizations.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024140-F92A-A94C-A405-AB2C222DEA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11639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Solver ( </a:t>
            </a:r>
            <a:r>
              <a:rPr lang="en" dirty="0" err="1"/>
              <a:t>NegaMax</a:t>
            </a:r>
            <a:r>
              <a:rPr lang="en" dirty="0"/>
              <a:t> )</a:t>
            </a:r>
            <a:endParaRPr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Quick Introduction to </a:t>
            </a:r>
            <a:r>
              <a:rPr lang="en" dirty="0" err="1"/>
              <a:t>NegaMax</a:t>
            </a:r>
            <a:endParaRPr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676639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20F4B-B70D-114D-B857-45E7C9CA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Negamax</a:t>
            </a:r>
            <a:r>
              <a:rPr lang="en-US" dirty="0"/>
              <a:t> Solver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9562DA-2E76-4C4E-8071-AE5F17DB7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537988"/>
            <a:ext cx="8021717" cy="272430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Negamax</a:t>
            </a:r>
            <a:r>
              <a:rPr lang="en-US" dirty="0"/>
              <a:t> search algorithm is a variant of the Minimax search algorithm.</a:t>
            </a:r>
          </a:p>
          <a:p>
            <a:r>
              <a:rPr lang="en-US" dirty="0" err="1"/>
              <a:t>Negamax</a:t>
            </a:r>
            <a:r>
              <a:rPr lang="en-US" dirty="0"/>
              <a:t> can be utilized in two player games with the zero-sum property.</a:t>
            </a:r>
          </a:p>
          <a:p>
            <a:r>
              <a:rPr lang="en-US" dirty="0"/>
              <a:t>The zero-sum property states that as a player’s score gain is its opponent loss of score, the total sum of scores would be zero.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2563FB-6913-DF49-971A-875A6102C7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97288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2E6E1-11BD-F64A-A7DD-DDA7C572C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Negamax</a:t>
            </a:r>
            <a:r>
              <a:rPr lang="en-US" dirty="0"/>
              <a:t>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B0E7F319-547A-1944-A722-A932D7307791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14274" y="1537988"/>
                <a:ext cx="7327644" cy="2724300"/>
              </a:xfrm>
            </p:spPr>
            <p:txBody>
              <a:bodyPr/>
              <a:lstStyle/>
              <a:p>
                <a:pPr marL="101600" indent="0">
                  <a:buNone/>
                </a:pPr>
                <a:r>
                  <a:rPr lang="en-CA" b="1" dirty="0"/>
                  <a:t>function</a:t>
                </a:r>
                <a:r>
                  <a:rPr lang="en-CA" dirty="0"/>
                  <a:t> </a:t>
                </a:r>
                <a:r>
                  <a:rPr lang="en-CA" dirty="0" err="1"/>
                  <a:t>Negamax</a:t>
                </a:r>
                <a:r>
                  <a:rPr lang="en-CA" dirty="0"/>
                  <a:t> (</a:t>
                </a:r>
                <a:r>
                  <a:rPr lang="en-CA" i="1" dirty="0"/>
                  <a:t>node</a:t>
                </a:r>
                <a:r>
                  <a:rPr lang="en-CA" dirty="0"/>
                  <a:t>, depth, turn)</a:t>
                </a:r>
                <a:endParaRPr lang="en-CA" b="1" dirty="0"/>
              </a:p>
              <a:p>
                <a:pPr marL="101600" indent="0">
                  <a:buNone/>
                </a:pPr>
                <a:r>
                  <a:rPr lang="en-CA" b="1" dirty="0"/>
                  <a:t>if</a:t>
                </a:r>
                <a:r>
                  <a:rPr lang="en-CA" dirty="0"/>
                  <a:t> depth = 0 </a:t>
                </a:r>
                <a:r>
                  <a:rPr lang="en-CA" b="1" dirty="0"/>
                  <a:t>or</a:t>
                </a:r>
                <a:r>
                  <a:rPr lang="en-CA" dirty="0"/>
                  <a:t> </a:t>
                </a:r>
                <a:r>
                  <a:rPr lang="en-CA" i="1" dirty="0"/>
                  <a:t>node</a:t>
                </a:r>
                <a:r>
                  <a:rPr lang="en-CA" dirty="0"/>
                  <a:t> is a terminal </a:t>
                </a:r>
                <a:r>
                  <a:rPr lang="en-CA" b="1" dirty="0"/>
                  <a:t>then</a:t>
                </a:r>
              </a:p>
              <a:p>
                <a:pPr marL="101600" indent="0">
                  <a:buNone/>
                </a:pPr>
                <a:r>
                  <a:rPr lang="en-CA" sz="2800" b="1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CA" sz="2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∟</m:t>
                    </m:r>
                  </m:oMath>
                </a14:m>
                <a:r>
                  <a:rPr lang="en-CA" b="1" dirty="0"/>
                  <a:t> return</a:t>
                </a:r>
                <a:r>
                  <a:rPr lang="en-CA" dirty="0"/>
                  <a:t> turn × value of </a:t>
                </a:r>
                <a:r>
                  <a:rPr lang="en-CA" i="1" dirty="0"/>
                  <a:t>node</a:t>
                </a:r>
              </a:p>
              <a:p>
                <a:pPr marL="101600" indent="0">
                  <a:buNone/>
                </a:pPr>
                <a:r>
                  <a:rPr lang="en-CA" dirty="0"/>
                  <a:t>value := −</a:t>
                </a:r>
                <a:r>
                  <a:rPr lang="en-CA" dirty="0" err="1"/>
                  <a:t>inf</a:t>
                </a:r>
                <a:endParaRPr lang="en-CA" dirty="0"/>
              </a:p>
              <a:p>
                <a:pPr marL="101600" indent="0">
                  <a:buNone/>
                </a:pPr>
                <a:r>
                  <a:rPr lang="en-CA" b="1" dirty="0"/>
                  <a:t>for each</a:t>
                </a:r>
                <a:r>
                  <a:rPr lang="en-CA" dirty="0"/>
                  <a:t> child of </a:t>
                </a:r>
                <a:r>
                  <a:rPr lang="en-CA" i="1" dirty="0"/>
                  <a:t>node</a:t>
                </a:r>
                <a:r>
                  <a:rPr lang="en-CA" dirty="0"/>
                  <a:t> </a:t>
                </a:r>
                <a:r>
                  <a:rPr lang="en-CA" b="1" dirty="0"/>
                  <a:t>do</a:t>
                </a:r>
              </a:p>
              <a:p>
                <a:pPr marL="101600" indent="0">
                  <a:buNone/>
                </a:pPr>
                <a:r>
                  <a:rPr lang="en-CA" sz="2800" b="1" dirty="0">
                    <a:ea typeface="Cambria Math" panose="02040503050406030204" pitchFamily="18" charset="0"/>
                  </a:rPr>
                  <a:t>	</a:t>
                </a:r>
                <a14:m>
                  <m:oMath xmlns:m="http://schemas.openxmlformats.org/officeDocument/2006/math">
                    <m:r>
                      <a:rPr lang="en-CA" sz="2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∟</m:t>
                    </m:r>
                  </m:oMath>
                </a14:m>
                <a:r>
                  <a:rPr lang="en-CA" dirty="0"/>
                  <a:t>value := max(value, −</a:t>
                </a:r>
                <a:r>
                  <a:rPr lang="en-CA" dirty="0" err="1"/>
                  <a:t>negamax</a:t>
                </a:r>
                <a:r>
                  <a:rPr lang="en-CA" dirty="0"/>
                  <a:t>(child, depth − 1, −turn))</a:t>
                </a:r>
              </a:p>
              <a:p>
                <a:pPr marL="101600" indent="0">
                  <a:buNone/>
                </a:pPr>
                <a:r>
                  <a:rPr lang="en-CA" b="1" dirty="0"/>
                  <a:t>return</a:t>
                </a:r>
                <a:r>
                  <a:rPr lang="en-CA" dirty="0"/>
                  <a:t> value</a:t>
                </a: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B0E7F319-547A-1944-A722-A932D73077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14274" y="1537988"/>
                <a:ext cx="7327644" cy="2724300"/>
              </a:xfrm>
              <a:blipFill>
                <a:blip r:embed="rId2"/>
                <a:stretch>
                  <a:fillRect b="-152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F65AFE-4DE6-8140-9DC8-7A1B24FE28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4476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871</Words>
  <Application>Microsoft Macintosh PowerPoint</Application>
  <PresentationFormat>On-screen Show (16:9)</PresentationFormat>
  <Paragraphs>196</Paragraphs>
  <Slides>27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Cambria Math</vt:lpstr>
      <vt:lpstr>Calibri</vt:lpstr>
      <vt:lpstr>Arial</vt:lpstr>
      <vt:lpstr>Garamond</vt:lpstr>
      <vt:lpstr>Roboto Condensed Light</vt:lpstr>
      <vt:lpstr>Roboto Condensed</vt:lpstr>
      <vt:lpstr>Arvo</vt:lpstr>
      <vt:lpstr>Times New Roman</vt:lpstr>
      <vt:lpstr>Salerio template</vt:lpstr>
      <vt:lpstr>Connect Four: Player, Solver, &amp; Visualizer</vt:lpstr>
      <vt:lpstr>Connect Four game</vt:lpstr>
      <vt:lpstr>The Connect Four gameplay</vt:lpstr>
      <vt:lpstr>A bit of history</vt:lpstr>
      <vt:lpstr>Cont’d</vt:lpstr>
      <vt:lpstr>This presentation</vt:lpstr>
      <vt:lpstr>Solver ( NegaMax )</vt:lpstr>
      <vt:lpstr>Negamax Solver</vt:lpstr>
      <vt:lpstr>Negamax Algorithm</vt:lpstr>
      <vt:lpstr>Minimax vs. Negamax</vt:lpstr>
      <vt:lpstr>The difficulty of Connect Four</vt:lpstr>
      <vt:lpstr>Different implementations</vt:lpstr>
      <vt:lpstr>Evaluation of methods</vt:lpstr>
      <vt:lpstr>GUI ( Visualizer )</vt:lpstr>
      <vt:lpstr>Pygame Library</vt:lpstr>
      <vt:lpstr>Play Mode</vt:lpstr>
      <vt:lpstr>Manual Player</vt:lpstr>
      <vt:lpstr>Random Player</vt:lpstr>
      <vt:lpstr>Greedy Player </vt:lpstr>
      <vt:lpstr>Extracted Features for Greedy Player</vt:lpstr>
      <vt:lpstr>Segments</vt:lpstr>
      <vt:lpstr>Greedy Algorithm</vt:lpstr>
      <vt:lpstr>Time to Test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 Four: player, solver, &amp; visualizer</dc:title>
  <cp:lastModifiedBy>Mikael Sabuhi</cp:lastModifiedBy>
  <cp:revision>34</cp:revision>
  <dcterms:modified xsi:type="dcterms:W3CDTF">2019-04-04T14:59:13Z</dcterms:modified>
</cp:coreProperties>
</file>